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Playfair Display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PlayfairDisplay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layfairDisplay-italic.fntdata"/><Relationship Id="rId25" Type="http://schemas.openxmlformats.org/officeDocument/2006/relationships/font" Target="fonts/PlayfairDisplay-bold.fntdata"/><Relationship Id="rId27" Type="http://schemas.openxmlformats.org/officeDocument/2006/relationships/font" Target="fonts/PlayfairDisplay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bfcbcb49e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bfcbcb49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Palakh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bfcbcb49e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bfcbcb49e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Palakh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bf90e5069_9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6bf90e5069_9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bfcbcb49e_3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bfcbcb49e_3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bfcbcb49e_8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bfcbcb49e_8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bfcbcb49e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bfcbcb49e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bfcbcb49e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bfcbcb49e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6bfcbcb49e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6bfcbcb49e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6bfcbcb49e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6bfcbcb49e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bfcbcb49e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bfcbcb49e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1abfbaf28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1abfbaf28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Gabe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1abfbaf28_3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1abfbaf28_3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Gabe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bf90e5069_9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bf90e5069_9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Comments - similar sentiment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Posts - depression more positive sentiment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bf90e5069_9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bf90e5069_9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Median sentiment minus post sentiment skew positive - sign of supportive community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comments vs direct replies to post only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8d3b44f08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8d3b44f08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Gabe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bfcbcb49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bfcbcb49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Hannah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B3B3B"/>
                </a:solidFill>
                <a:highlight>
                  <a:srgbClr val="F7F7F7"/>
                </a:highlight>
              </a:rPr>
              <a:t>500 words with the highest tf-idf scores from the suicide subreddit compared with each post on the depression subreddit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bf90e5069_9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bf90e5069_9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Hannah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explains our results when nusing diff combo’s of n-grams tdidf scores to predict which thread a comments comes from. The main takeaway here is that unigrams perform just as well as the larger n-grams.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Tells us that certain unigrams identify the posts well.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Possibly b/c adding bigrams and trigrams increased the number of features from ~4800 to ~24k and ~35k.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bfcbcb49e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bfcbcb49e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Hannah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are the top 5 words by TF-IDF score. When the words escape, whatever, binge, helps and reminding show up in a comment, it likely comes from the depression thread. When the words …..sui</a:t>
            </a:r>
            <a:r>
              <a:rPr lang="en"/>
              <a:t>cide thread.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1991825"/>
            <a:ext cx="6165600" cy="1159800"/>
          </a:xfrm>
          <a:prstGeom prst="rect">
            <a:avLst/>
          </a:prstGeom>
          <a:effectLst>
            <a:outerShdw blurRad="14288" rotWithShape="0" algn="bl" dir="7560000" dist="28575">
              <a:srgbClr val="351C75">
                <a:alpha val="23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· Shadow 2">
  <p:cSld name="BLANK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· Shadow 3">
  <p:cSld name="BLANK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_1_1">
    <p:bg>
      <p:bgPr>
        <a:gradFill>
          <a:gsLst>
            <a:gs pos="0">
              <a:schemeClr val="accent3"/>
            </a:gs>
            <a:gs pos="50000">
              <a:schemeClr val="accent3"/>
            </a:gs>
            <a:gs pos="100000">
              <a:schemeClr val="accent4"/>
            </a:gs>
          </a:gsLst>
          <a:lin ang="18900044" scaled="0"/>
        </a:gra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14136" name="adj1"/>
            </a:avLst>
          </a:prstGeom>
          <a:solidFill>
            <a:srgbClr val="251F38">
              <a:alpha val="240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>
  <p:cSld name="CUSTOM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CUSTOM_15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CUSTOM_1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642050" y="2134800"/>
            <a:ext cx="5308200" cy="147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⋄"/>
              <a:defRPr>
                <a:solidFill>
                  <a:srgbClr val="000000"/>
                </a:solidFill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⋄"/>
              <a:defRPr>
                <a:solidFill>
                  <a:srgbClr val="000000"/>
                </a:solidFill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⋄"/>
              <a:defRPr>
                <a:solidFill>
                  <a:srgbClr val="000000"/>
                </a:solidFill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⋄"/>
              <a:defRPr>
                <a:solidFill>
                  <a:srgbClr val="000000"/>
                </a:solidFill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⋄"/>
              <a:defRPr>
                <a:solidFill>
                  <a:srgbClr val="000000"/>
                </a:solidFill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■"/>
              <a:defRPr>
                <a:solidFill>
                  <a:srgbClr val="000000"/>
                </a:solidFill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  <a:defRPr>
                <a:solidFill>
                  <a:srgbClr val="000000"/>
                </a:solidFill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  <a:defRPr>
                <a:solidFill>
                  <a:srgbClr val="000000"/>
                </a:solidFill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■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+ photo">
  <p:cSld name="CUSTOM_23">
    <p:bg>
      <p:bgPr>
        <a:solidFill>
          <a:srgbClr val="FFFFFF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" type="subTitle"/>
          </p:nvPr>
        </p:nvSpPr>
        <p:spPr>
          <a:xfrm>
            <a:off x="1179233" y="3058425"/>
            <a:ext cx="3095100" cy="178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6" name="Google Shape;76;p17"/>
          <p:cNvSpPr txBox="1"/>
          <p:nvPr>
            <p:ph idx="2" type="ctrTitle"/>
          </p:nvPr>
        </p:nvSpPr>
        <p:spPr>
          <a:xfrm>
            <a:off x="1932090" y="352850"/>
            <a:ext cx="5214300" cy="94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gradFill>
          <a:gsLst>
            <a:gs pos="0">
              <a:schemeClr val="accent3"/>
            </a:gs>
            <a:gs pos="50000">
              <a:schemeClr val="accent3"/>
            </a:gs>
            <a:gs pos="100000">
              <a:schemeClr val="accent4"/>
            </a:gs>
          </a:gsLst>
          <a:lin ang="18900044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1735750"/>
            <a:ext cx="5563500" cy="1159800"/>
          </a:xfrm>
          <a:prstGeom prst="rect">
            <a:avLst/>
          </a:prstGeom>
          <a:effectLst>
            <a:outerShdw blurRad="14288" rotWithShape="0" algn="bl" dir="7560000" dist="28575">
              <a:srgbClr val="351C75">
                <a:alpha val="24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85800" y="2992454"/>
            <a:ext cx="55635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gradFill>
          <a:gsLst>
            <a:gs pos="0">
              <a:schemeClr val="accent5"/>
            </a:gs>
            <a:gs pos="50000">
              <a:schemeClr val="accent5"/>
            </a:gs>
            <a:gs pos="100000">
              <a:schemeClr val="accent6"/>
            </a:gs>
          </a:gsLst>
          <a:lin ang="18900044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885450" y="1628400"/>
            <a:ext cx="5373000" cy="819900"/>
          </a:xfrm>
          <a:prstGeom prst="rect">
            <a:avLst/>
          </a:prstGeom>
          <a:effectLst>
            <a:outerShdw blurRad="14288" rotWithShape="0" algn="bl" dir="7560000" dist="28575">
              <a:srgbClr val="351C75">
                <a:alpha val="22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Char char="⋄"/>
              <a:defRPr i="1" sz="3000">
                <a:solidFill>
                  <a:schemeClr val="lt1"/>
                </a:solidFill>
              </a:defRPr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⋄"/>
              <a:defRPr i="1" sz="3000">
                <a:solidFill>
                  <a:schemeClr val="lt1"/>
                </a:solidFill>
              </a:defRPr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⋄"/>
              <a:defRPr i="1" sz="3000">
                <a:solidFill>
                  <a:schemeClr val="lt1"/>
                </a:solidFill>
              </a:defRPr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⋄"/>
              <a:defRPr i="1" sz="3000">
                <a:solidFill>
                  <a:schemeClr val="lt1"/>
                </a:solidFill>
              </a:defRPr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⋄"/>
              <a:defRPr i="1" sz="3000">
                <a:solidFill>
                  <a:schemeClr val="lt1"/>
                </a:solidFill>
              </a:defRPr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i="1" sz="3000">
                <a:solidFill>
                  <a:schemeClr val="lt1"/>
                </a:solidFill>
              </a:defRPr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●"/>
              <a:defRPr i="1" sz="3000">
                <a:solidFill>
                  <a:schemeClr val="lt1"/>
                </a:solidFill>
              </a:defRPr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○"/>
              <a:defRPr i="1" sz="3000">
                <a:solidFill>
                  <a:schemeClr val="lt1"/>
                </a:solidFill>
              </a:defRPr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■"/>
              <a:defRPr i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3593400" y="4765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7500000" dist="28575">
              <a:srgbClr val="351C75">
                <a:alpha val="28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lt1"/>
                </a:solidFill>
              </a:rPr>
              <a:t>“</a:t>
            </a:r>
            <a:endParaRPr b="1" sz="9600">
              <a:solidFill>
                <a:schemeClr val="lt1"/>
              </a:solidFill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title"/>
          </p:nvPr>
        </p:nvSpPr>
        <p:spPr>
          <a:xfrm>
            <a:off x="1092425" y="1058825"/>
            <a:ext cx="6959100" cy="33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1092425" y="1617517"/>
            <a:ext cx="6959100" cy="237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spcBef>
                <a:spcPts val="600"/>
              </a:spcBef>
              <a:spcAft>
                <a:spcPts val="0"/>
              </a:spcAft>
              <a:buSzPts val="2400"/>
              <a:buChar char="⋄"/>
              <a:defRPr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SzPts val="2400"/>
              <a:buChar char="⋄"/>
              <a:defRPr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SzPts val="2400"/>
              <a:buChar char="⋄"/>
              <a:defRPr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SzPts val="2400"/>
              <a:buChar char="⋄"/>
              <a:defRPr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SzPts val="2400"/>
              <a:buChar char="⋄"/>
              <a:defRPr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1092425" y="1530025"/>
            <a:ext cx="296700" cy="37200"/>
          </a:xfrm>
          <a:prstGeom prst="rect">
            <a:avLst/>
          </a:prstGeom>
          <a:solidFill>
            <a:srgbClr val="5F5958">
              <a:alpha val="1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/>
          <p:nvPr>
            <p:ph type="title"/>
          </p:nvPr>
        </p:nvSpPr>
        <p:spPr>
          <a:xfrm>
            <a:off x="1092425" y="1058825"/>
            <a:ext cx="6959100" cy="33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1092425" y="1617525"/>
            <a:ext cx="3280800" cy="261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⋄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4770714" y="1617525"/>
            <a:ext cx="3280800" cy="2617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⋄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1092425" y="1530025"/>
            <a:ext cx="296700" cy="37200"/>
          </a:xfrm>
          <a:prstGeom prst="rect">
            <a:avLst/>
          </a:prstGeom>
          <a:solidFill>
            <a:srgbClr val="5F5958">
              <a:alpha val="1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7"/>
          <p:cNvSpPr txBox="1"/>
          <p:nvPr>
            <p:ph type="title"/>
          </p:nvPr>
        </p:nvSpPr>
        <p:spPr>
          <a:xfrm>
            <a:off x="1092425" y="1058825"/>
            <a:ext cx="6959100" cy="33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1092425" y="1617525"/>
            <a:ext cx="2144400" cy="244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⋄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8" name="Google Shape;38;p7"/>
          <p:cNvSpPr txBox="1"/>
          <p:nvPr>
            <p:ph idx="2" type="body"/>
          </p:nvPr>
        </p:nvSpPr>
        <p:spPr>
          <a:xfrm>
            <a:off x="3499776" y="1617525"/>
            <a:ext cx="2144400" cy="244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⋄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9" name="Google Shape;39;p7"/>
          <p:cNvSpPr txBox="1"/>
          <p:nvPr>
            <p:ph idx="3" type="body"/>
          </p:nvPr>
        </p:nvSpPr>
        <p:spPr>
          <a:xfrm>
            <a:off x="5907127" y="1617525"/>
            <a:ext cx="2144400" cy="244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⋄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1092425" y="1530025"/>
            <a:ext cx="296700" cy="37200"/>
          </a:xfrm>
          <a:prstGeom prst="rect">
            <a:avLst/>
          </a:prstGeom>
          <a:solidFill>
            <a:srgbClr val="5F5958">
              <a:alpha val="1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8"/>
          <p:cNvSpPr txBox="1"/>
          <p:nvPr>
            <p:ph type="title"/>
          </p:nvPr>
        </p:nvSpPr>
        <p:spPr>
          <a:xfrm>
            <a:off x="1092425" y="1058825"/>
            <a:ext cx="6959100" cy="337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" name="Google Shape;46;p8"/>
          <p:cNvSpPr/>
          <p:nvPr/>
        </p:nvSpPr>
        <p:spPr>
          <a:xfrm>
            <a:off x="1092425" y="1530025"/>
            <a:ext cx="296700" cy="37200"/>
          </a:xfrm>
          <a:prstGeom prst="rect">
            <a:avLst/>
          </a:prstGeom>
          <a:solidFill>
            <a:srgbClr val="5F5958">
              <a:alpha val="1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9"/>
          <p:cNvSpPr txBox="1"/>
          <p:nvPr>
            <p:ph idx="1" type="body"/>
          </p:nvPr>
        </p:nvSpPr>
        <p:spPr>
          <a:xfrm>
            <a:off x="964800" y="4011800"/>
            <a:ext cx="7214400" cy="276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200"/>
              <a:buNone/>
              <a:defRPr sz="1200"/>
            </a:lvl1pPr>
          </a:lstStyle>
          <a:p/>
        </p:txBody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" name="Google Shape;51;p9"/>
          <p:cNvSpPr/>
          <p:nvPr/>
        </p:nvSpPr>
        <p:spPr>
          <a:xfrm>
            <a:off x="4423650" y="3893475"/>
            <a:ext cx="296700" cy="37200"/>
          </a:xfrm>
          <a:prstGeom prst="rect">
            <a:avLst/>
          </a:prstGeom>
          <a:solidFill>
            <a:srgbClr val="5F5958">
              <a:alpha val="195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· Shadow 1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chemeClr val="accent1"/>
            </a:gs>
            <a:gs pos="50000">
              <a:srgbClr val="C96951"/>
            </a:gs>
            <a:gs pos="100000">
              <a:schemeClr val="accent2"/>
            </a:gs>
          </a:gsLst>
          <a:lin ang="18900044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92425" y="1058825"/>
            <a:ext cx="6959100" cy="33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b="1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b="1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b="1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b="1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b="1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b="1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b="1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b="1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None/>
              <a:defRPr b="1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92425" y="1617517"/>
            <a:ext cx="6959100" cy="23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layfair Display"/>
              <a:buChar char="⋄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810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layfair Display"/>
              <a:buChar char="⋄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810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layfair Display"/>
              <a:buChar char="⋄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810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layfair Display"/>
              <a:buChar char="⋄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810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layfair Display"/>
              <a:buChar char="⋄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810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Char char="■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810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Char char="●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810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Char char="○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810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layfair Display"/>
              <a:buChar char="■"/>
              <a:defRPr sz="24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buNone/>
              <a:defRPr sz="1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buNone/>
              <a:defRPr sz="1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buNone/>
              <a:defRPr sz="1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buNone/>
              <a:defRPr sz="1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buNone/>
              <a:defRPr sz="1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buNone/>
              <a:defRPr sz="1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buNone/>
              <a:defRPr sz="1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buNone/>
              <a:defRPr sz="1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buNone/>
              <a:defRPr sz="13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2.png"/><Relationship Id="rId4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Relationship Id="rId4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6.png"/><Relationship Id="rId4" Type="http://schemas.openxmlformats.org/officeDocument/2006/relationships/image" Target="../media/image30.png"/><Relationship Id="rId5" Type="http://schemas.openxmlformats.org/officeDocument/2006/relationships/image" Target="../media/image27.png"/><Relationship Id="rId6" Type="http://schemas.openxmlformats.org/officeDocument/2006/relationships/image" Target="../media/image12.png"/><Relationship Id="rId7" Type="http://schemas.openxmlformats.org/officeDocument/2006/relationships/image" Target="../media/image14.png"/><Relationship Id="rId8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" name="Google Shape;81;p18"/>
          <p:cNvCxnSpPr/>
          <p:nvPr/>
        </p:nvCxnSpPr>
        <p:spPr>
          <a:xfrm>
            <a:off x="7145675" y="3176000"/>
            <a:ext cx="2086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8"/>
          <p:cNvSpPr txBox="1"/>
          <p:nvPr>
            <p:ph type="ctrTitle"/>
          </p:nvPr>
        </p:nvSpPr>
        <p:spPr>
          <a:xfrm>
            <a:off x="685800" y="1229825"/>
            <a:ext cx="8037600" cy="160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000">
                <a:solidFill>
                  <a:srgbClr val="434343"/>
                </a:solidFill>
              </a:rPr>
              <a:t>Understanding</a:t>
            </a:r>
            <a:endParaRPr b="0" sz="40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000">
                <a:solidFill>
                  <a:srgbClr val="434343"/>
                </a:solidFill>
              </a:rPr>
              <a:t>r/Depression &amp; r/SuicideWatch</a:t>
            </a:r>
            <a:endParaRPr b="0" sz="4000">
              <a:solidFill>
                <a:srgbClr val="434343"/>
              </a:solidFill>
            </a:endParaRPr>
          </a:p>
        </p:txBody>
      </p:sp>
      <p:sp>
        <p:nvSpPr>
          <p:cNvPr id="83" name="Google Shape;83;p18"/>
          <p:cNvSpPr txBox="1"/>
          <p:nvPr>
            <p:ph type="ctrTitle"/>
          </p:nvPr>
        </p:nvSpPr>
        <p:spPr>
          <a:xfrm>
            <a:off x="685800" y="3176000"/>
            <a:ext cx="8037600" cy="160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434343"/>
                </a:solidFill>
              </a:rPr>
              <a:t>Text Analytics</a:t>
            </a:r>
            <a:endParaRPr b="0"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rgbClr val="434343"/>
                </a:solidFill>
              </a:rPr>
              <a:t>Chris Fitzgerald, Gabriel James, Hannah Ho, Onyekachi Ugo, Palakh Gupta</a:t>
            </a:r>
            <a:endParaRPr b="0" sz="1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4" name="Google Shape;17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7350" y="381000"/>
            <a:ext cx="3412775" cy="2226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7"/>
          <p:cNvSpPr/>
          <p:nvPr/>
        </p:nvSpPr>
        <p:spPr>
          <a:xfrm>
            <a:off x="4498350" y="2366400"/>
            <a:ext cx="738300" cy="410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7"/>
          <p:cNvPicPr preferRelativeResize="0"/>
          <p:nvPr/>
        </p:nvPicPr>
        <p:blipFill rotWithShape="1">
          <a:blip r:embed="rId4">
            <a:alphaModFix/>
          </a:blip>
          <a:srcRect b="16785" l="31472" r="31649" t="18030"/>
          <a:stretch/>
        </p:blipFill>
        <p:spPr>
          <a:xfrm>
            <a:off x="0" y="58750"/>
            <a:ext cx="4297651" cy="5084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 rotWithShape="1">
          <a:blip r:embed="rId5">
            <a:alphaModFix/>
          </a:blip>
          <a:srcRect b="18729" l="10193" r="61993" t="66845"/>
          <a:stretch/>
        </p:blipFill>
        <p:spPr>
          <a:xfrm>
            <a:off x="5405425" y="3024200"/>
            <a:ext cx="3476626" cy="178592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/>
          <p:nvPr/>
        </p:nvSpPr>
        <p:spPr>
          <a:xfrm>
            <a:off x="5405450" y="3024200"/>
            <a:ext cx="3512400" cy="1797900"/>
          </a:xfrm>
          <a:prstGeom prst="rect">
            <a:avLst/>
          </a:prstGeom>
          <a:noFill/>
          <a:ln cap="flat" cmpd="sng" w="38100">
            <a:solidFill>
              <a:srgbClr val="66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4" name="Google Shape;184;p28"/>
          <p:cNvSpPr txBox="1"/>
          <p:nvPr/>
        </p:nvSpPr>
        <p:spPr>
          <a:xfrm>
            <a:off x="452450" y="167050"/>
            <a:ext cx="77511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     Variation in Dominant Topics </a:t>
            </a:r>
            <a:endParaRPr sz="3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85" name="Google Shape;185;p28"/>
          <p:cNvPicPr preferRelativeResize="0"/>
          <p:nvPr/>
        </p:nvPicPr>
        <p:blipFill rotWithShape="1">
          <a:blip r:embed="rId3">
            <a:alphaModFix/>
          </a:blip>
          <a:srcRect b="41994" l="10986" r="54411" t="27842"/>
          <a:stretch/>
        </p:blipFill>
        <p:spPr>
          <a:xfrm>
            <a:off x="93876" y="2071700"/>
            <a:ext cx="4181400" cy="2659022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8"/>
          <p:cNvSpPr txBox="1"/>
          <p:nvPr/>
        </p:nvSpPr>
        <p:spPr>
          <a:xfrm>
            <a:off x="200025" y="702475"/>
            <a:ext cx="4181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 </a:t>
            </a:r>
            <a:endParaRPr sz="3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Depression Posts</a:t>
            </a:r>
            <a:endParaRPr sz="3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87" name="Google Shape;187;p28"/>
          <p:cNvSpPr txBox="1"/>
          <p:nvPr/>
        </p:nvSpPr>
        <p:spPr>
          <a:xfrm>
            <a:off x="4700825" y="702475"/>
            <a:ext cx="4181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     </a:t>
            </a:r>
            <a:endParaRPr sz="3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     Suicide  Posts</a:t>
            </a:r>
            <a:endParaRPr sz="3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88" name="Google Shape;188;p28"/>
          <p:cNvPicPr preferRelativeResize="0"/>
          <p:nvPr/>
        </p:nvPicPr>
        <p:blipFill rotWithShape="1">
          <a:blip r:embed="rId4">
            <a:alphaModFix/>
          </a:blip>
          <a:srcRect b="39015" l="11864" r="55323" t="33835"/>
          <a:stretch/>
        </p:blipFill>
        <p:spPr>
          <a:xfrm>
            <a:off x="4469800" y="2107438"/>
            <a:ext cx="4488077" cy="2452526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8"/>
          <p:cNvSpPr/>
          <p:nvPr/>
        </p:nvSpPr>
        <p:spPr>
          <a:xfrm>
            <a:off x="452450" y="2023950"/>
            <a:ext cx="3119400" cy="783600"/>
          </a:xfrm>
          <a:prstGeom prst="rect">
            <a:avLst/>
          </a:prstGeom>
          <a:noFill/>
          <a:ln cap="flat" cmpd="sng" w="38100">
            <a:solidFill>
              <a:srgbClr val="5B0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8"/>
          <p:cNvSpPr/>
          <p:nvPr/>
        </p:nvSpPr>
        <p:spPr>
          <a:xfrm>
            <a:off x="4795850" y="3509975"/>
            <a:ext cx="3240900" cy="678600"/>
          </a:xfrm>
          <a:prstGeom prst="rect">
            <a:avLst/>
          </a:prstGeom>
          <a:noFill/>
          <a:ln cap="flat" cmpd="sng" w="38100">
            <a:solidFill>
              <a:srgbClr val="5B0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idx="4294967295" type="ctrTitle"/>
          </p:nvPr>
        </p:nvSpPr>
        <p:spPr>
          <a:xfrm>
            <a:off x="1304315" y="198950"/>
            <a:ext cx="5214300" cy="946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/>
              <a:t>Insights!</a:t>
            </a:r>
            <a:endParaRPr b="0" sz="4800"/>
          </a:p>
        </p:txBody>
      </p:sp>
      <p:sp>
        <p:nvSpPr>
          <p:cNvPr id="196" name="Google Shape;196;p29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29"/>
          <p:cNvSpPr txBox="1"/>
          <p:nvPr/>
        </p:nvSpPr>
        <p:spPr>
          <a:xfrm>
            <a:off x="465425" y="1145150"/>
            <a:ext cx="8365800" cy="37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Sentiment analysis shows evidence suggesting the suicide watch subreddit is a healthy/beneficial environment for people who are contemplating suicide and lack offline support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TF-IDF shows top identifying words vary between suicide and depression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LDA shows dominant topics vary between suicide and depression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-"/>
            </a:pPr>
            <a:r>
              <a:rPr b="1"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Depression </a:t>
            </a: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- Posts </a:t>
            </a: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more </a:t>
            </a: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focused on extreme emotions such as sadness, anger, hatred. Many self-harm </a:t>
            </a: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mentions</a:t>
            </a: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 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-"/>
            </a:pPr>
            <a:r>
              <a:rPr b="1"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Suicide</a:t>
            </a:r>
            <a:r>
              <a:rPr lang="en"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- Posts more resigned, stoic, and emphasize external influences on decisions</a:t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idx="4294967295" type="ctrTitle"/>
          </p:nvPr>
        </p:nvSpPr>
        <p:spPr>
          <a:xfrm>
            <a:off x="1531040" y="1997175"/>
            <a:ext cx="5214300" cy="946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/>
              <a:t>Questions?</a:t>
            </a:r>
            <a:endParaRPr b="0" sz="4800"/>
          </a:p>
        </p:txBody>
      </p:sp>
      <p:sp>
        <p:nvSpPr>
          <p:cNvPr id="203" name="Google Shape;203;p30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idx="4294967295" type="ctrTitle"/>
          </p:nvPr>
        </p:nvSpPr>
        <p:spPr>
          <a:xfrm>
            <a:off x="1531040" y="1997175"/>
            <a:ext cx="5214300" cy="946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4800"/>
              <a:t>Appendix</a:t>
            </a:r>
            <a:endParaRPr b="0" sz="4800"/>
          </a:p>
        </p:txBody>
      </p:sp>
      <p:sp>
        <p:nvSpPr>
          <p:cNvPr id="209" name="Google Shape;209;p31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5" name="Google Shape;215;p32"/>
          <p:cNvPicPr preferRelativeResize="0"/>
          <p:nvPr/>
        </p:nvPicPr>
        <p:blipFill rotWithShape="1">
          <a:blip r:embed="rId3">
            <a:alphaModFix/>
          </a:blip>
          <a:srcRect b="26841" l="3418" r="0" t="40244"/>
          <a:stretch/>
        </p:blipFill>
        <p:spPr>
          <a:xfrm>
            <a:off x="148700" y="1807400"/>
            <a:ext cx="8846573" cy="1892587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2"/>
          <p:cNvSpPr txBox="1"/>
          <p:nvPr/>
        </p:nvSpPr>
        <p:spPr>
          <a:xfrm>
            <a:off x="452450" y="167050"/>
            <a:ext cx="77511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Example Posts</a:t>
            </a:r>
            <a:endParaRPr sz="3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2" name="Google Shape;222;p33"/>
          <p:cNvSpPr txBox="1"/>
          <p:nvPr/>
        </p:nvSpPr>
        <p:spPr>
          <a:xfrm>
            <a:off x="452450" y="167050"/>
            <a:ext cx="7751100" cy="8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Some of the Top 500 Words used in Cosine Similarity</a:t>
            </a:r>
            <a:endParaRPr sz="30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223" name="Google Shape;22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8150"/>
            <a:ext cx="8839200" cy="176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048" y="665657"/>
            <a:ext cx="2600688" cy="3913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29" name="Google Shape;229;p34"/>
          <p:cNvPicPr preferRelativeResize="0"/>
          <p:nvPr/>
        </p:nvPicPr>
        <p:blipFill rotWithShape="1">
          <a:blip r:embed="rId4">
            <a:alphaModFix/>
          </a:blip>
          <a:srcRect b="0" l="-1163" r="0" t="-1163"/>
          <a:stretch/>
        </p:blipFill>
        <p:spPr>
          <a:xfrm>
            <a:off x="4953608" y="642931"/>
            <a:ext cx="2806901" cy="3958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30" name="Google Shape;230;p34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Google Shape;23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550" y="152399"/>
            <a:ext cx="2607449" cy="4838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36" name="Google Shape;23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7140" y="152400"/>
            <a:ext cx="2537779" cy="48386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37" name="Google Shape;237;p35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400" y="152400"/>
            <a:ext cx="1801405" cy="48387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43" name="Google Shape;24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8625" y="152400"/>
            <a:ext cx="1542664" cy="483869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44" name="Google Shape;244;p36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/>
          <p:nvPr/>
        </p:nvSpPr>
        <p:spPr>
          <a:xfrm>
            <a:off x="1660512" y="3368775"/>
            <a:ext cx="1486200" cy="9462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dk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9"/>
          <p:cNvSpPr txBox="1"/>
          <p:nvPr/>
        </p:nvSpPr>
        <p:spPr>
          <a:xfrm>
            <a:off x="1695050" y="3315667"/>
            <a:ext cx="1402500" cy="97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Affects 16 M American adults every year</a:t>
            </a:r>
            <a:endParaRPr b="1" sz="12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0" name="Google Shape;90;p19"/>
          <p:cNvSpPr/>
          <p:nvPr/>
        </p:nvSpPr>
        <p:spPr>
          <a:xfrm>
            <a:off x="6046450" y="3368775"/>
            <a:ext cx="1486200" cy="9462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dk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1" name="Google Shape;91;p19"/>
          <p:cNvCxnSpPr/>
          <p:nvPr/>
        </p:nvCxnSpPr>
        <p:spPr>
          <a:xfrm flipH="1" rot="-5400000">
            <a:off x="4396930" y="2009725"/>
            <a:ext cx="360900" cy="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9"/>
          <p:cNvSpPr/>
          <p:nvPr/>
        </p:nvSpPr>
        <p:spPr>
          <a:xfrm>
            <a:off x="3079550" y="2267550"/>
            <a:ext cx="3055500" cy="833700"/>
          </a:xfrm>
          <a:prstGeom prst="snip2DiagRect">
            <a:avLst>
              <a:gd fmla="val 0" name="adj1"/>
              <a:gd fmla="val 1666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9"/>
          <p:cNvSpPr/>
          <p:nvPr/>
        </p:nvSpPr>
        <p:spPr>
          <a:xfrm>
            <a:off x="3834350" y="806325"/>
            <a:ext cx="1486200" cy="9462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dk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19"/>
          <p:cNvCxnSpPr/>
          <p:nvPr/>
        </p:nvCxnSpPr>
        <p:spPr>
          <a:xfrm rot="5400000">
            <a:off x="2408400" y="2697675"/>
            <a:ext cx="611100" cy="584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9"/>
          <p:cNvCxnSpPr/>
          <p:nvPr/>
        </p:nvCxnSpPr>
        <p:spPr>
          <a:xfrm>
            <a:off x="6211750" y="2735475"/>
            <a:ext cx="577800" cy="560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9"/>
          <p:cNvSpPr txBox="1"/>
          <p:nvPr/>
        </p:nvSpPr>
        <p:spPr>
          <a:xfrm>
            <a:off x="3234774" y="2276925"/>
            <a:ext cx="2767200" cy="39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Major Depressive Disorder</a:t>
            </a:r>
            <a:endParaRPr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7" name="Google Shape;97;p19"/>
          <p:cNvSpPr txBox="1"/>
          <p:nvPr/>
        </p:nvSpPr>
        <p:spPr>
          <a:xfrm>
            <a:off x="3188396" y="2550529"/>
            <a:ext cx="2767200" cy="8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Typically characterized by an overwhelming feeling of sadness or a loss of interest in most activities &gt; 2 weeks</a:t>
            </a:r>
            <a:endParaRPr sz="10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8" name="Google Shape;98;p19"/>
          <p:cNvSpPr txBox="1"/>
          <p:nvPr/>
        </p:nvSpPr>
        <p:spPr>
          <a:xfrm>
            <a:off x="3856650" y="708975"/>
            <a:ext cx="1430700" cy="97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Strongly correlated with anxiety and panic disorders</a:t>
            </a:r>
            <a:endParaRPr b="1" sz="12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6074200" y="3315671"/>
            <a:ext cx="1430700" cy="973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50% of suicide victims suffer from MDD</a:t>
            </a:r>
            <a:endParaRPr b="1" sz="12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4297650" y="41122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742400" y="131325"/>
            <a:ext cx="7581300" cy="276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A Leading Cause of Disability in U.S. Adults</a:t>
            </a:r>
            <a:endParaRPr sz="3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idx="4294967295" type="ctrTitle"/>
          </p:nvPr>
        </p:nvSpPr>
        <p:spPr>
          <a:xfrm>
            <a:off x="1884650" y="626225"/>
            <a:ext cx="6156900" cy="946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r/Depression and r/SuicideWatch</a:t>
            </a:r>
            <a:endParaRPr b="0" sz="3000"/>
          </a:p>
        </p:txBody>
      </p:sp>
      <p:sp>
        <p:nvSpPr>
          <p:cNvPr id="107" name="Google Shape;107;p20"/>
          <p:cNvSpPr txBox="1"/>
          <p:nvPr>
            <p:ph idx="4294967295" type="ctrTitle"/>
          </p:nvPr>
        </p:nvSpPr>
        <p:spPr>
          <a:xfrm>
            <a:off x="912875" y="2972475"/>
            <a:ext cx="4430100" cy="946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“A supportive space for anyone struggling with depression”</a:t>
            </a:r>
            <a:endParaRPr b="0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108" name="Google Shape;108;p20"/>
          <p:cNvSpPr txBox="1"/>
          <p:nvPr>
            <p:ph idx="4294967295" type="ctrTitle"/>
          </p:nvPr>
        </p:nvSpPr>
        <p:spPr>
          <a:xfrm>
            <a:off x="4661175" y="1799350"/>
            <a:ext cx="4430100" cy="946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“This is a place of support”</a:t>
            </a:r>
            <a:endParaRPr b="0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sp>
        <p:nvSpPr>
          <p:cNvPr id="109" name="Google Shape;109;p20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idx="4294967295" type="ctrTitle"/>
          </p:nvPr>
        </p:nvSpPr>
        <p:spPr>
          <a:xfrm>
            <a:off x="1964850" y="352850"/>
            <a:ext cx="5214300" cy="6510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Sentiment Analysis</a:t>
            </a:r>
            <a:endParaRPr b="0" sz="3000"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500" y="1708817"/>
            <a:ext cx="3981124" cy="276993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0100" y="1707225"/>
            <a:ext cx="3981125" cy="277153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7" name="Google Shape;117;p21"/>
          <p:cNvSpPr txBox="1"/>
          <p:nvPr>
            <p:ph idx="4294967295" type="ctrTitle"/>
          </p:nvPr>
        </p:nvSpPr>
        <p:spPr>
          <a:xfrm>
            <a:off x="321563" y="1057818"/>
            <a:ext cx="3981000" cy="65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Comments</a:t>
            </a:r>
            <a:endParaRPr b="0" sz="2000"/>
          </a:p>
        </p:txBody>
      </p:sp>
      <p:sp>
        <p:nvSpPr>
          <p:cNvPr id="118" name="Google Shape;118;p21"/>
          <p:cNvSpPr txBox="1"/>
          <p:nvPr>
            <p:ph idx="4294967295" type="ctrTitle"/>
          </p:nvPr>
        </p:nvSpPr>
        <p:spPr>
          <a:xfrm>
            <a:off x="4930163" y="1018068"/>
            <a:ext cx="3981000" cy="65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Posts</a:t>
            </a:r>
            <a:endParaRPr b="0" sz="2000"/>
          </a:p>
        </p:txBody>
      </p:sp>
      <p:sp>
        <p:nvSpPr>
          <p:cNvPr id="119" name="Google Shape;119;p21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idx="4294967295" type="ctrTitle"/>
          </p:nvPr>
        </p:nvSpPr>
        <p:spPr>
          <a:xfrm>
            <a:off x="321450" y="124250"/>
            <a:ext cx="8822400" cy="946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Comments’ Median Sentiment and Post Sentiment</a:t>
            </a:r>
            <a:endParaRPr b="0" sz="3000"/>
          </a:p>
        </p:txBody>
      </p:sp>
      <p:sp>
        <p:nvSpPr>
          <p:cNvPr id="125" name="Google Shape;125;p22"/>
          <p:cNvSpPr txBox="1"/>
          <p:nvPr>
            <p:ph idx="4294967295" type="ctrTitle"/>
          </p:nvPr>
        </p:nvSpPr>
        <p:spPr>
          <a:xfrm>
            <a:off x="321500" y="1069718"/>
            <a:ext cx="3981000" cy="65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All Comments</a:t>
            </a:r>
            <a:endParaRPr b="0" sz="2000"/>
          </a:p>
        </p:txBody>
      </p:sp>
      <p:sp>
        <p:nvSpPr>
          <p:cNvPr id="126" name="Google Shape;126;p22"/>
          <p:cNvSpPr txBox="1"/>
          <p:nvPr>
            <p:ph idx="4294967295" type="ctrTitle"/>
          </p:nvPr>
        </p:nvSpPr>
        <p:spPr>
          <a:xfrm>
            <a:off x="4930163" y="1069718"/>
            <a:ext cx="3981000" cy="651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Post Replies Only</a:t>
            </a:r>
            <a:endParaRPr b="0" sz="2000"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0088" y="1720713"/>
            <a:ext cx="3981126" cy="274613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438" y="1713688"/>
            <a:ext cx="3981124" cy="27601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4163" y="1870200"/>
            <a:ext cx="3997487" cy="26582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699" y="1870193"/>
            <a:ext cx="3860400" cy="265823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6" name="Google Shape;136;p23"/>
          <p:cNvSpPr txBox="1"/>
          <p:nvPr>
            <p:ph idx="4294967295" type="ctrTitle"/>
          </p:nvPr>
        </p:nvSpPr>
        <p:spPr>
          <a:xfrm>
            <a:off x="606025" y="124250"/>
            <a:ext cx="7972800" cy="946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Lifts Among Medical and Suicide Act Terms</a:t>
            </a:r>
            <a:endParaRPr b="0" sz="3000"/>
          </a:p>
        </p:txBody>
      </p:sp>
      <p:sp>
        <p:nvSpPr>
          <p:cNvPr id="137" name="Google Shape;137;p23"/>
          <p:cNvSpPr txBox="1"/>
          <p:nvPr>
            <p:ph idx="4294967295" type="ctrTitle"/>
          </p:nvPr>
        </p:nvSpPr>
        <p:spPr>
          <a:xfrm>
            <a:off x="4764187" y="873988"/>
            <a:ext cx="3784200" cy="946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r/SuicideWatch</a:t>
            </a:r>
            <a:endParaRPr b="0" sz="2000"/>
          </a:p>
        </p:txBody>
      </p:sp>
      <p:sp>
        <p:nvSpPr>
          <p:cNvPr id="138" name="Google Shape;138;p23"/>
          <p:cNvSpPr txBox="1"/>
          <p:nvPr>
            <p:ph idx="4294967295" type="ctrTitle"/>
          </p:nvPr>
        </p:nvSpPr>
        <p:spPr>
          <a:xfrm>
            <a:off x="371688" y="873988"/>
            <a:ext cx="3860400" cy="946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r/Depression</a:t>
            </a:r>
            <a:endParaRPr b="0" sz="2000"/>
          </a:p>
        </p:txBody>
      </p:sp>
      <p:sp>
        <p:nvSpPr>
          <p:cNvPr id="139" name="Google Shape;139;p23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idx="4294967295" type="ctrTitle"/>
          </p:nvPr>
        </p:nvSpPr>
        <p:spPr>
          <a:xfrm>
            <a:off x="609600" y="412000"/>
            <a:ext cx="8105700" cy="5475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Cosine Similarity</a:t>
            </a:r>
            <a:endParaRPr b="0" sz="3000"/>
          </a:p>
        </p:txBody>
      </p:sp>
      <p:sp>
        <p:nvSpPr>
          <p:cNvPr id="145" name="Google Shape;145;p24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" y="1832450"/>
            <a:ext cx="7743997" cy="28132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47" name="Google Shape;147;p24"/>
          <p:cNvSpPr txBox="1"/>
          <p:nvPr/>
        </p:nvSpPr>
        <p:spPr>
          <a:xfrm>
            <a:off x="621150" y="1179350"/>
            <a:ext cx="7901700" cy="2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●"/>
            </a:pPr>
            <a:r>
              <a:rPr lang="en" sz="1800">
                <a:latin typeface="Playfair Display"/>
                <a:ea typeface="Playfair Display"/>
                <a:cs typeface="Playfair Display"/>
                <a:sym typeface="Playfair Display"/>
              </a:rPr>
              <a:t>Top 500 words from r/Suicide by TF-IDF score and all r/Depression posts </a:t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/>
          <p:nvPr>
            <p:ph idx="4294967295" type="subTitle"/>
          </p:nvPr>
        </p:nvSpPr>
        <p:spPr>
          <a:xfrm>
            <a:off x="678219" y="1045125"/>
            <a:ext cx="5202000" cy="946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➢"/>
            </a:pPr>
            <a:r>
              <a:rPr lang="en" sz="1800">
                <a:solidFill>
                  <a:srgbClr val="000000"/>
                </a:solidFill>
              </a:rPr>
              <a:t>I</a:t>
            </a:r>
            <a:r>
              <a:rPr lang="en" sz="1800">
                <a:solidFill>
                  <a:srgbClr val="000000"/>
                </a:solidFill>
              </a:rPr>
              <a:t>nterpretable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➢"/>
            </a:pPr>
            <a:r>
              <a:rPr lang="en" sz="1800">
                <a:solidFill>
                  <a:srgbClr val="000000"/>
                </a:solidFill>
              </a:rPr>
              <a:t>Top Accuracy: 65.2%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➢"/>
            </a:pPr>
            <a:r>
              <a:rPr lang="en" sz="1800">
                <a:solidFill>
                  <a:srgbClr val="000000"/>
                </a:solidFill>
              </a:rPr>
              <a:t>Baseline: 51.2%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53" name="Google Shape;153;p25"/>
          <p:cNvSpPr txBox="1"/>
          <p:nvPr>
            <p:ph idx="4294967295" type="ctrTitle"/>
          </p:nvPr>
        </p:nvSpPr>
        <p:spPr>
          <a:xfrm>
            <a:off x="678225" y="352850"/>
            <a:ext cx="7588200" cy="586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C</a:t>
            </a:r>
            <a:r>
              <a:rPr b="0" lang="en" sz="3000"/>
              <a:t>lassifying Comments - Logistic Regression</a:t>
            </a:r>
            <a:endParaRPr b="0" sz="3000"/>
          </a:p>
        </p:txBody>
      </p:sp>
      <p:pic>
        <p:nvPicPr>
          <p:cNvPr id="154" name="Google Shape;154;p25"/>
          <p:cNvPicPr preferRelativeResize="0"/>
          <p:nvPr/>
        </p:nvPicPr>
        <p:blipFill rotWithShape="1">
          <a:blip r:embed="rId3">
            <a:alphaModFix/>
          </a:blip>
          <a:srcRect b="0" l="0" r="42974" t="25255"/>
          <a:stretch/>
        </p:blipFill>
        <p:spPr>
          <a:xfrm>
            <a:off x="310500" y="2963138"/>
            <a:ext cx="2698099" cy="19892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5" name="Google Shape;155;p25"/>
          <p:cNvPicPr preferRelativeResize="0"/>
          <p:nvPr/>
        </p:nvPicPr>
        <p:blipFill rotWithShape="1">
          <a:blip r:embed="rId4">
            <a:alphaModFix/>
          </a:blip>
          <a:srcRect b="12400" l="15879" r="34138" t="19797"/>
          <a:stretch/>
        </p:blipFill>
        <p:spPr>
          <a:xfrm>
            <a:off x="3214861" y="2947825"/>
            <a:ext cx="2647090" cy="2019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 rotWithShape="1">
          <a:blip r:embed="rId5">
            <a:alphaModFix/>
          </a:blip>
          <a:srcRect b="17967" l="15434" r="34060" t="14814"/>
          <a:stretch/>
        </p:blipFill>
        <p:spPr>
          <a:xfrm>
            <a:off x="6068200" y="2947813"/>
            <a:ext cx="2698099" cy="201994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7" name="Google Shape;157;p25"/>
          <p:cNvPicPr preferRelativeResize="0"/>
          <p:nvPr/>
        </p:nvPicPr>
        <p:blipFill rotWithShape="1">
          <a:blip r:embed="rId6">
            <a:alphaModFix/>
          </a:blip>
          <a:srcRect b="62619" l="13155" r="32437" t="16368"/>
          <a:stretch/>
        </p:blipFill>
        <p:spPr>
          <a:xfrm>
            <a:off x="6068200" y="2278675"/>
            <a:ext cx="2698099" cy="5861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8" name="Google Shape;158;p25"/>
          <p:cNvPicPr preferRelativeResize="0"/>
          <p:nvPr/>
        </p:nvPicPr>
        <p:blipFill rotWithShape="1">
          <a:blip r:embed="rId7">
            <a:alphaModFix/>
          </a:blip>
          <a:srcRect b="42125" l="20722" r="26803" t="37216"/>
          <a:stretch/>
        </p:blipFill>
        <p:spPr>
          <a:xfrm>
            <a:off x="3214850" y="2278675"/>
            <a:ext cx="2647099" cy="5861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59" name="Google Shape;159;p25"/>
          <p:cNvPicPr preferRelativeResize="0"/>
          <p:nvPr/>
        </p:nvPicPr>
        <p:blipFill rotWithShape="1">
          <a:blip r:embed="rId8">
            <a:alphaModFix/>
          </a:blip>
          <a:srcRect b="47593" l="20799" r="26017" t="31866"/>
          <a:stretch/>
        </p:blipFill>
        <p:spPr>
          <a:xfrm>
            <a:off x="310500" y="2278675"/>
            <a:ext cx="2698099" cy="5861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0" name="Google Shape;160;p25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idx="4294967295" type="ctrTitle"/>
          </p:nvPr>
        </p:nvSpPr>
        <p:spPr>
          <a:xfrm>
            <a:off x="1023125" y="124250"/>
            <a:ext cx="7720200" cy="946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Top </a:t>
            </a:r>
            <a:r>
              <a:rPr b="0" lang="en" sz="3000"/>
              <a:t>Comment </a:t>
            </a:r>
            <a:r>
              <a:rPr b="0" lang="en" sz="3000"/>
              <a:t>Unigrams by TF-IDF Score</a:t>
            </a:r>
            <a:endParaRPr b="0" sz="3000"/>
          </a:p>
        </p:txBody>
      </p:sp>
      <p:pic>
        <p:nvPicPr>
          <p:cNvPr id="166" name="Google Shape;166;p26"/>
          <p:cNvPicPr preferRelativeResize="0"/>
          <p:nvPr/>
        </p:nvPicPr>
        <p:blipFill rotWithShape="1">
          <a:blip r:embed="rId3">
            <a:alphaModFix/>
          </a:blip>
          <a:srcRect b="49141" l="9107" r="19346" t="37469"/>
          <a:stretch/>
        </p:blipFill>
        <p:spPr>
          <a:xfrm>
            <a:off x="1040925" y="1766337"/>
            <a:ext cx="5968786" cy="6282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67" name="Google Shape;167;p26"/>
          <p:cNvPicPr preferRelativeResize="0"/>
          <p:nvPr/>
        </p:nvPicPr>
        <p:blipFill rotWithShape="1">
          <a:blip r:embed="rId4">
            <a:alphaModFix/>
          </a:blip>
          <a:srcRect b="42036" l="15105" r="17995" t="46406"/>
          <a:stretch/>
        </p:blipFill>
        <p:spPr>
          <a:xfrm>
            <a:off x="1023137" y="2711938"/>
            <a:ext cx="6465173" cy="6282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68" name="Google Shape;168;p26"/>
          <p:cNvSpPr txBox="1"/>
          <p:nvPr>
            <p:ph idx="12" type="sldNum"/>
          </p:nvPr>
        </p:nvSpPr>
        <p:spPr>
          <a:xfrm>
            <a:off x="4297650" y="4417099"/>
            <a:ext cx="548700" cy="72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in template">
  <a:themeElements>
    <a:clrScheme name="Custom 347">
      <a:dk1>
        <a:srgbClr val="5F5958"/>
      </a:dk1>
      <a:lt1>
        <a:srgbClr val="FFFFFF"/>
      </a:lt1>
      <a:dk2>
        <a:srgbClr val="302A2A"/>
      </a:dk2>
      <a:lt2>
        <a:srgbClr val="CCCCCC"/>
      </a:lt2>
      <a:accent1>
        <a:srgbClr val="C96951"/>
      </a:accent1>
      <a:accent2>
        <a:srgbClr val="E39174"/>
      </a:accent2>
      <a:accent3>
        <a:srgbClr val="60919C"/>
      </a:accent3>
      <a:accent4>
        <a:srgbClr val="8DB4BD"/>
      </a:accent4>
      <a:accent5>
        <a:srgbClr val="BD8763"/>
      </a:accent5>
      <a:accent6>
        <a:srgbClr val="E6BC9E"/>
      </a:accent6>
      <a:hlink>
        <a:srgbClr val="5F595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